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7" r:id="rId2"/>
    <p:sldId id="274" r:id="rId3"/>
    <p:sldId id="290" r:id="rId4"/>
    <p:sldId id="331" r:id="rId5"/>
    <p:sldId id="366" r:id="rId6"/>
    <p:sldId id="367" r:id="rId7"/>
    <p:sldId id="368" r:id="rId8"/>
    <p:sldId id="369" r:id="rId9"/>
    <p:sldId id="370" r:id="rId10"/>
    <p:sldId id="372" r:id="rId11"/>
    <p:sldId id="309" r:id="rId12"/>
    <p:sldId id="357" r:id="rId13"/>
    <p:sldId id="376" r:id="rId14"/>
    <p:sldId id="363" r:id="rId15"/>
    <p:sldId id="377" r:id="rId16"/>
    <p:sldId id="365" r:id="rId17"/>
    <p:sldId id="371" r:id="rId18"/>
    <p:sldId id="375" r:id="rId19"/>
    <p:sldId id="373" r:id="rId20"/>
    <p:sldId id="374" r:id="rId21"/>
    <p:sldId id="322" r:id="rId22"/>
    <p:sldId id="270" r:id="rId23"/>
    <p:sldId id="300" r:id="rId24"/>
    <p:sldId id="299" r:id="rId25"/>
    <p:sldId id="323" r:id="rId26"/>
    <p:sldId id="360" r:id="rId27"/>
    <p:sldId id="361" r:id="rId28"/>
    <p:sldId id="359" r:id="rId29"/>
    <p:sldId id="3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77" autoAdjust="0"/>
    <p:restoredTop sz="76836" autoAdjust="0"/>
  </p:normalViewPr>
  <p:slideViewPr>
    <p:cSldViewPr snapToGrid="0">
      <p:cViewPr>
        <p:scale>
          <a:sx n="81" d="100"/>
          <a:sy n="81" d="100"/>
        </p:scale>
        <p:origin x="93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DA9F1-5B3C-43E8-A93D-B19F606CD99D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D60FC-C268-4CD5-BFA8-943CBA601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Names: Hannah, Megan, </a:t>
            </a:r>
            <a:r>
              <a:rPr lang="en-US" dirty="0" err="1"/>
              <a:t>Zuha</a:t>
            </a:r>
            <a:r>
              <a:rPr lang="en-US" dirty="0"/>
              <a:t>, Ana + Paula, Angel, Sasha, Nina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52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75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44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6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11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2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84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83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54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46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73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https://wcrsyyc.github.io/ardx/circ08.html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4D60FC-C268-4CD5-BFA8-943CBA6011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7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327301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113500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2668588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27804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22292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010026" y="-1031875"/>
            <a:ext cx="4171950" cy="10515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1847975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411657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299381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653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960562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329504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1087"/>
            <a:ext cx="10515600" cy="6746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230935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143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6000"/>
            <a:ext cx="10515600" cy="3890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500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Fall 2020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725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5" t="18153" r="9084" b="14172"/>
          <a:stretch/>
        </p:blipFill>
        <p:spPr>
          <a:xfrm>
            <a:off x="165100" y="0"/>
            <a:ext cx="1536793" cy="72570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9127067" y="95032"/>
            <a:ext cx="3064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abriola" charset="0"/>
                <a:ea typeface="Gabriola" charset="0"/>
                <a:cs typeface="Gabriola" charset="0"/>
              </a:rPr>
              <a:t>Alexandria Library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Gabriola" charset="0"/>
                <a:ea typeface="Gabriola" charset="0"/>
                <a:cs typeface="Gabriola" charset="0"/>
              </a:rPr>
              <a:t>Kate-Waller Barrett Branch</a:t>
            </a:r>
          </a:p>
        </p:txBody>
      </p:sp>
    </p:spTree>
    <p:extLst>
      <p:ext uri="{BB962C8B-B14F-4D97-AF65-F5344CB8AC3E}">
        <p14:creationId xmlns:p14="http://schemas.microsoft.com/office/powerpoint/2010/main" val="107995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0" r:id="rId4"/>
    <p:sldLayoutId id="2147483658" r:id="rId5"/>
    <p:sldLayoutId id="2147483657" r:id="rId6"/>
    <p:sldLayoutId id="2147483656" r:id="rId7"/>
    <p:sldLayoutId id="2147483652" r:id="rId8"/>
    <p:sldLayoutId id="2147483653" r:id="rId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kit.arduino.cc/" TargetMode="External"/><Relationship Id="rId4" Type="http://schemas.openxmlformats.org/officeDocument/2006/relationships/hyperlink" Target="https://www.arduino.cc/en/Tutorial/HomePage?from=Main.Tutorials" TargetMode="External"/><Relationship Id="rId5" Type="http://schemas.openxmlformats.org/officeDocument/2006/relationships/hyperlink" Target="https://scratch.mit.edu/" TargetMode="External"/><Relationship Id="rId6" Type="http://schemas.openxmlformats.org/officeDocument/2006/relationships/hyperlink" Target="https://code.org/" TargetMode="External"/><Relationship Id="rId7" Type="http://schemas.openxmlformats.org/officeDocument/2006/relationships/hyperlink" Target="https://www.codecademy.com/" TargetMode="External"/><Relationship Id="rId8" Type="http://schemas.openxmlformats.org/officeDocument/2006/relationships/hyperlink" Target="https://www.khanacademy.org/computing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ted.com/talks/fei_fei_li_how_we_re_teaching_computers_to_understand_pictures?language=e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hyperlink" Target="https://www.nasa.gov/astronauts/biographies/kathleen-rubins/biography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Final Session (#11)!!!</a:t>
            </a:r>
            <a:endParaRPr lang="en-US" sz="8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December 14, </a:t>
            </a:r>
            <a:r>
              <a:rPr lang="en-US" dirty="0">
                <a:latin typeface="+mj-lt"/>
              </a:rPr>
              <a:t>2020 </a:t>
            </a:r>
          </a:p>
        </p:txBody>
      </p:sp>
    </p:spTree>
    <p:extLst>
      <p:ext uri="{BB962C8B-B14F-4D97-AF65-F5344CB8AC3E}">
        <p14:creationId xmlns:p14="http://schemas.microsoft.com/office/powerpoint/2010/main" val="4108572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3734"/>
            <a:ext cx="10515600" cy="768351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 Review: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9317567" y="6323010"/>
            <a:ext cx="2743200" cy="365125"/>
          </a:xfrm>
        </p:spPr>
        <p:txBody>
          <a:bodyPr/>
          <a:lstStyle/>
          <a:p>
            <a:r>
              <a:rPr lang="en-US"/>
              <a:t>Fall 2020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801284"/>
            <a:ext cx="10515600" cy="338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907458"/>
            <a:ext cx="10744200" cy="426950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Student kit (all the circuit diagrams and code we used in the club</a:t>
            </a:r>
            <a:r>
              <a:rPr lang="en-US" dirty="0"/>
              <a:t>): </a:t>
            </a:r>
            <a:r>
              <a:rPr lang="en-US" dirty="0">
                <a:hlinkClick r:id="rId3"/>
              </a:rPr>
              <a:t>https://studentkit.arduino.cc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 </a:t>
            </a:r>
          </a:p>
          <a:p>
            <a:r>
              <a:rPr lang="en-US" dirty="0" smtClean="0"/>
              <a:t>Arduino </a:t>
            </a:r>
            <a:r>
              <a:rPr lang="en-US" dirty="0"/>
              <a:t>tutorials: </a:t>
            </a:r>
            <a:r>
              <a:rPr lang="en-US" dirty="0">
                <a:hlinkClick r:id="rId4"/>
              </a:rPr>
              <a:t>https://www.arduino.cc/en/Tutorial/HomePage?from=Main.Tutorials</a:t>
            </a:r>
            <a:r>
              <a:rPr lang="en-US" dirty="0"/>
              <a:t> </a:t>
            </a:r>
          </a:p>
          <a:p>
            <a:r>
              <a:rPr lang="en-US" dirty="0"/>
              <a:t>MIT’s </a:t>
            </a:r>
            <a:r>
              <a:rPr lang="en-US" dirty="0">
                <a:hlinkClick r:id="rId5"/>
              </a:rPr>
              <a:t>Scratch</a:t>
            </a:r>
            <a:r>
              <a:rPr lang="en-US" dirty="0"/>
              <a:t> program is a great stepping stone that uses block coding, allowing you to learn the structure of programming before learning the actual languages themselves. </a:t>
            </a:r>
          </a:p>
          <a:p>
            <a:r>
              <a:rPr lang="en-US" dirty="0">
                <a:hlinkClick r:id="rId6"/>
              </a:rPr>
              <a:t>Code.org</a:t>
            </a:r>
            <a:r>
              <a:rPr lang="en-US" dirty="0"/>
              <a:t> provides numerous resources connected to coding for those interested in learning the basics. </a:t>
            </a:r>
          </a:p>
          <a:p>
            <a:r>
              <a:rPr lang="en-US" dirty="0">
                <a:hlinkClick r:id="rId7"/>
              </a:rPr>
              <a:t>Code Academy</a:t>
            </a:r>
            <a:r>
              <a:rPr lang="en-US" dirty="0"/>
              <a:t> is an interactive guide to learning multiple languages like JavaScript, HTML/CSS, and more. </a:t>
            </a:r>
          </a:p>
          <a:p>
            <a:r>
              <a:rPr lang="en-US" dirty="0">
                <a:hlinkClick r:id="rId8"/>
              </a:rPr>
              <a:t>Khan Academy</a:t>
            </a:r>
            <a:r>
              <a:rPr lang="en-US" dirty="0"/>
              <a:t> has instructional courses on computer programming and computer science, it is an especially good resource for learning how to animate with code. </a:t>
            </a:r>
          </a:p>
          <a:p>
            <a:r>
              <a:rPr lang="en-US" dirty="0"/>
              <a:t>Also if you have any computer science classes offered at your school, I highly recommend taking them. </a:t>
            </a:r>
          </a:p>
          <a:p>
            <a:r>
              <a:rPr lang="en-US" dirty="0" err="1"/>
              <a:t>Typershark</a:t>
            </a:r>
            <a:r>
              <a:rPr lang="en-US" dirty="0"/>
              <a:t> or any basic typing tutorial/software/class. Might seem boring, but proper typing skills will pay off in the future a thousand times over – you don’t want something so simple holding you back!</a:t>
            </a:r>
          </a:p>
          <a:p>
            <a:r>
              <a:rPr lang="en-US" dirty="0"/>
              <a:t>Maybe robotics and programming isn’t as interesting as you thought it would be, or maybe it’s just not enough! Explore these adjacent fields: Data Science, Robotics, Graphic Design, Engineering, Cybersecurity, Hacking, Machine Learning, Natural Language Processing, Network Design, Website creation.</a:t>
            </a:r>
          </a:p>
        </p:txBody>
      </p:sp>
    </p:spTree>
    <p:extLst>
      <p:ext uri="{BB962C8B-B14F-4D97-AF65-F5344CB8AC3E}">
        <p14:creationId xmlns:p14="http://schemas.microsoft.com/office/powerpoint/2010/main" val="177776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0FF2B4-AAFB-4C49-925A-3D8C761B4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Kahoot!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27D0CE1-E600-40F6-94C7-9BB96F5B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1631550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8220" y="2522242"/>
            <a:ext cx="4931896" cy="1325563"/>
          </a:xfrm>
        </p:spPr>
        <p:txBody>
          <a:bodyPr/>
          <a:lstStyle/>
          <a:p>
            <a:r>
              <a:rPr lang="en-US" dirty="0" smtClean="0"/>
              <a:t>Lesson &amp; Activity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563083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ADE20E-1119-4792-9905-F0AACF1C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5116" y="151661"/>
            <a:ext cx="33369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Photo transistor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6879"/>
          <a:stretch/>
        </p:blipFill>
        <p:spPr>
          <a:xfrm>
            <a:off x="2305464" y="4947512"/>
            <a:ext cx="3833752" cy="17295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07" y="997527"/>
            <a:ext cx="3559856" cy="37762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459" y="1038404"/>
            <a:ext cx="4076487" cy="36944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648" y="955224"/>
            <a:ext cx="2902811" cy="39054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78219"/>
          <a:stretch/>
        </p:blipFill>
        <p:spPr>
          <a:xfrm>
            <a:off x="8140208" y="4947513"/>
            <a:ext cx="1936500" cy="172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6ADE20E-1119-4792-9905-F0AACF1C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881"/>
            <a:ext cx="10628416" cy="6183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3844" y="4116692"/>
            <a:ext cx="121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Pin ~10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75116" y="151661"/>
            <a:ext cx="33369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Light Sensor Activity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012" y="4206355"/>
            <a:ext cx="51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5V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1575" y="4914241"/>
            <a:ext cx="46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016907" y="3581774"/>
                <a:ext cx="936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220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907" y="3581774"/>
                <a:ext cx="93631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19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918862" y="1943662"/>
                <a:ext cx="936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862" y="1943662"/>
                <a:ext cx="93631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9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5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ADE20E-1119-4792-9905-F0AACF1C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5116" y="151661"/>
            <a:ext cx="33369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ASCII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5" y="835526"/>
            <a:ext cx="9678391" cy="593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1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6ADE20E-1119-4792-9905-F0AACF1C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5116" y="151661"/>
            <a:ext cx="33369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Light Sensor Activity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803475"/>
            <a:ext cx="6805735" cy="6054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754" y="1214267"/>
            <a:ext cx="4085492" cy="33809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95392" y="5015032"/>
            <a:ext cx="4897315" cy="147732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mtClean="0"/>
              <a:t>                             Arduino </a:t>
            </a:r>
            <a:r>
              <a:rPr lang="en-US" dirty="0" smtClean="0"/>
              <a:t>IDE:</a:t>
            </a:r>
            <a:r>
              <a:rPr lang="en-US" dirty="0"/>
              <a:t/>
            </a:r>
            <a:br>
              <a:rPr lang="en-US" dirty="0"/>
            </a:br>
            <a:r>
              <a:rPr lang="en-US" sz="1200" b="1" dirty="0" smtClean="0">
                <a:solidFill>
                  <a:srgbClr val="434F54"/>
                </a:solidFill>
                <a:latin typeface="Open Sans" charset="0"/>
              </a:rPr>
              <a:t>1)</a:t>
            </a:r>
            <a:r>
              <a:rPr lang="en-US" sz="1200" dirty="0">
                <a:solidFill>
                  <a:srgbClr val="434F54"/>
                </a:solidFill>
                <a:latin typeface="Open Sans" charset="0"/>
              </a:rPr>
              <a:t> In the Arduino IDE, go to the </a:t>
            </a:r>
            <a:r>
              <a:rPr lang="en-US" sz="1200" b="1" dirty="0">
                <a:solidFill>
                  <a:srgbClr val="434F54"/>
                </a:solidFill>
                <a:latin typeface="Open Sans" charset="0"/>
              </a:rPr>
              <a:t>Tools</a:t>
            </a:r>
            <a:r>
              <a:rPr lang="en-US" sz="1200" dirty="0">
                <a:solidFill>
                  <a:srgbClr val="434F54"/>
                </a:solidFill>
                <a:latin typeface="Open Sans" charset="0"/>
              </a:rPr>
              <a:t> menu and then mouse over </a:t>
            </a:r>
            <a:r>
              <a:rPr lang="en-US" sz="1200" b="1" dirty="0">
                <a:solidFill>
                  <a:srgbClr val="434F54"/>
                </a:solidFill>
                <a:latin typeface="Open Sans" charset="0"/>
              </a:rPr>
              <a:t>Port</a:t>
            </a:r>
            <a:r>
              <a:rPr lang="en-US" sz="1200" dirty="0">
                <a:solidFill>
                  <a:srgbClr val="434F54"/>
                </a:solidFill>
                <a:latin typeface="Open Sans" charset="0"/>
              </a:rPr>
              <a:t>. Select the port associated with your Arduino board.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 smtClean="0">
                <a:solidFill>
                  <a:srgbClr val="434F54"/>
                </a:solidFill>
                <a:latin typeface="Open Sans" charset="0"/>
              </a:rPr>
              <a:t>2)</a:t>
            </a:r>
            <a:r>
              <a:rPr lang="en-US" sz="1200" dirty="0">
                <a:solidFill>
                  <a:srgbClr val="434F54"/>
                </a:solidFill>
                <a:latin typeface="Open Sans" charset="0"/>
              </a:rPr>
              <a:t> Click the </a:t>
            </a:r>
            <a:r>
              <a:rPr lang="en-US" sz="1200" b="1" dirty="0">
                <a:solidFill>
                  <a:srgbClr val="434F54"/>
                </a:solidFill>
                <a:latin typeface="Open Sans" charset="0"/>
              </a:rPr>
              <a:t>Upload</a:t>
            </a:r>
            <a:r>
              <a:rPr lang="en-US" sz="1200" dirty="0">
                <a:solidFill>
                  <a:srgbClr val="434F54"/>
                </a:solidFill>
                <a:latin typeface="Open Sans" charset="0"/>
              </a:rPr>
              <a:t> button to upload the sketch to your Arduino board.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 smtClean="0">
                <a:solidFill>
                  <a:srgbClr val="434F54"/>
                </a:solidFill>
                <a:latin typeface="Open Sans" charset="0"/>
              </a:rPr>
              <a:t>3)</a:t>
            </a:r>
            <a:r>
              <a:rPr lang="en-US" sz="1200" dirty="0">
                <a:solidFill>
                  <a:srgbClr val="434F54"/>
                </a:solidFill>
                <a:latin typeface="Open Sans" charset="0"/>
              </a:rPr>
              <a:t> Launch the serial monitor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5820508" y="844935"/>
            <a:ext cx="578826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                             Arduino </a:t>
            </a:r>
            <a:r>
              <a:rPr lang="en-US" dirty="0" err="1" smtClean="0"/>
              <a:t>WebEditor</a:t>
            </a:r>
            <a:r>
              <a:rPr lang="en-US" dirty="0" smtClean="0"/>
              <a:t>: Use the Monitor Tab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051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Accomplishments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3" y="965856"/>
            <a:ext cx="2583738" cy="2549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83" y="3756572"/>
            <a:ext cx="2930687" cy="2555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038" y="206485"/>
            <a:ext cx="1411507" cy="2745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546" y="758258"/>
            <a:ext cx="4177862" cy="2218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371" y="5507361"/>
            <a:ext cx="2372710" cy="1274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t="14432" b="7383"/>
          <a:stretch/>
        </p:blipFill>
        <p:spPr>
          <a:xfrm>
            <a:off x="3166970" y="3756572"/>
            <a:ext cx="5420176" cy="17928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3566" y="3239919"/>
            <a:ext cx="2025067" cy="2664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8903" y="5346905"/>
            <a:ext cx="2431612" cy="13933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3894" t="4710" r="6178" b="3414"/>
          <a:stretch/>
        </p:blipFill>
        <p:spPr>
          <a:xfrm>
            <a:off x="9215569" y="1315834"/>
            <a:ext cx="2816348" cy="14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89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Accomplishments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8" y="1094855"/>
            <a:ext cx="3012447" cy="22365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67" y="4082898"/>
            <a:ext cx="3849489" cy="24283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756" y="4178827"/>
            <a:ext cx="4221288" cy="23156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00" y="2376393"/>
            <a:ext cx="3162300" cy="1066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7957" y="1055593"/>
            <a:ext cx="3200400" cy="1320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4720" y="849788"/>
            <a:ext cx="5267198" cy="20265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1918" y="4082898"/>
            <a:ext cx="3157613" cy="193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8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Semester’s Club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150681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3734"/>
            <a:ext cx="10515600" cy="76835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Today’s 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716"/>
            <a:ext cx="10515600" cy="41788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 On to Arduino web editor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Women-in-Tech Spotlight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 Review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Fall Club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Kit contents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Coding Concepts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Circuit Concepts</a:t>
            </a:r>
          </a:p>
          <a:p>
            <a:pPr lvl="1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Kahoot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Lesson &amp;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Activity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List of Accomplishments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Next Semester’s Club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Superlatives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Stand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ups – anyone who wants to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9317567" y="6323010"/>
            <a:ext cx="2743200" cy="365125"/>
          </a:xfrm>
        </p:spPr>
        <p:txBody>
          <a:bodyPr/>
          <a:lstStyle/>
          <a:p>
            <a:r>
              <a:rPr lang="en-US"/>
              <a:t>Fall 2020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801284"/>
            <a:ext cx="10515600" cy="338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405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Superlatives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994054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6788B8-0B51-497B-9D91-576632EF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651A3F1-3C4D-44CC-A702-5F8960D60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learn </a:t>
            </a:r>
            <a:r>
              <a:rPr lang="en-US" dirty="0" smtClean="0"/>
              <a:t>from this club?</a:t>
            </a:r>
            <a:endParaRPr lang="en-US" dirty="0"/>
          </a:p>
          <a:p>
            <a:r>
              <a:rPr lang="en-US" dirty="0"/>
              <a:t>What </a:t>
            </a:r>
            <a:r>
              <a:rPr lang="en-US" dirty="0" smtClean="0"/>
              <a:t>STEM activity </a:t>
            </a:r>
            <a:r>
              <a:rPr lang="en-US" dirty="0" smtClean="0"/>
              <a:t>would you like to learn next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Are there any impediments in your way?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231A9C9-57BA-4176-BB1B-105852BC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427946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07458"/>
            <a:ext cx="10744200" cy="4269505"/>
          </a:xfrm>
        </p:spPr>
        <p:txBody>
          <a:bodyPr>
            <a:normAutofit/>
          </a:bodyPr>
          <a:lstStyle/>
          <a:p>
            <a:r>
              <a:rPr lang="en-US" dirty="0" err="1"/>
              <a:t>Fei-Fei</a:t>
            </a:r>
            <a:r>
              <a:rPr lang="en-US" dirty="0"/>
              <a:t> Li: How we are teaching computers to understand pictures. </a:t>
            </a:r>
            <a:r>
              <a:rPr lang="en-US" sz="1200" dirty="0">
                <a:hlinkClick r:id="rId2"/>
              </a:rPr>
              <a:t>https://www.ted.com/talks/fei_fei_li_how_we_re_teaching_computers_to_understand_pictures?language=en</a:t>
            </a:r>
            <a:r>
              <a:rPr lang="en-US" sz="12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57452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3734"/>
            <a:ext cx="10515600" cy="76835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Women in Tech Spotlight: Tan Le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801284"/>
            <a:ext cx="10515600" cy="338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774628" y="1975757"/>
            <a:ext cx="7303071" cy="44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Accomplishments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 Le is the CEO and founder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Emotiv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a bioinformatics company.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company is exploring a new “remote control” where a headset uses EEG technology to control digital devices by reading brain activity.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She is a refugee from Vietnam at age 4, she entered college at 16 and has since become a vital young leader in her home country of Australia. She attended Monash University in Melbourne, Australia where she studied law and commerce.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May 2018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3372" y="6411861"/>
            <a:ext cx="996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https://www.ted.com/talks/tan_le_a_headset_that_reads_your_brainwaves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4C0F316-FB18-47CC-8EF2-5BA9AEEDB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9" y="2357764"/>
            <a:ext cx="4809054" cy="297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0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3734"/>
            <a:ext cx="10515600" cy="76835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Women in Tech Spotlight: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Fei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Fei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801284"/>
            <a:ext cx="10515600" cy="338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774628" y="1975757"/>
            <a:ext cx="7303071" cy="443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Accomplishments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director of Stanford Artificial Intelligence Lab, as well as the Stanford Vision Lab, Head of Google Cloud AI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B.S. in Physics from Princeton, with High Honors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PHD in Electrical Engineering from Cal Inst. Of Tech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2011 Sloan Fellowship recipient (43 fellows have gone on to win Nobel Peace Prizes)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Currently working to solve AI’s trickiest problems, including image recognition, learning, and language processing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 works in cognitive neuroscience: studies how human brains work in order to apply those lessons to teaching machines to learn better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 May 2018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0" r="32504"/>
          <a:stretch/>
        </p:blipFill>
        <p:spPr>
          <a:xfrm>
            <a:off x="200691" y="2158849"/>
            <a:ext cx="4573937" cy="34864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3372" y="6411861"/>
            <a:ext cx="996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www.ted.com</a:t>
            </a:r>
            <a:r>
              <a:rPr lang="en-US" dirty="0"/>
              <a:t>/talks/</a:t>
            </a:r>
            <a:r>
              <a:rPr lang="en-US" dirty="0" err="1"/>
              <a:t>fei_fei_li_how_we_re_teaching_computers_to_understand_pictures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8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6D5BA2-B296-4E11-9C31-47D21DA9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 in Tech Spotlight: Kate </a:t>
            </a:r>
            <a:r>
              <a:rPr lang="en-US" dirty="0" err="1"/>
              <a:t>Rubins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E0783995-4550-45D3-9D64-49C3053F3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840" y="2047411"/>
            <a:ext cx="3048000" cy="3810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080264-2647-4890-9732-71DE01435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628ED36-B3F7-4CC1-A452-24BA6E5D3FC4}"/>
              </a:ext>
            </a:extLst>
          </p:cNvPr>
          <p:cNvSpPr txBox="1"/>
          <p:nvPr/>
        </p:nvSpPr>
        <p:spPr>
          <a:xfrm>
            <a:off x="3977640" y="2139951"/>
            <a:ext cx="73304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BS in Molecular Biology from University of California, San Diego</a:t>
            </a:r>
          </a:p>
          <a:p>
            <a:pPr marL="285750" indent="-285750">
              <a:buFontTx/>
              <a:buChar char="-"/>
            </a:pPr>
            <a:r>
              <a:rPr lang="en-US" dirty="0"/>
              <a:t>PhD in Cancer Biology from Stanford University Medical School</a:t>
            </a:r>
          </a:p>
          <a:p>
            <a:pPr marL="285750" indent="-285750">
              <a:buFontTx/>
              <a:buChar char="-"/>
            </a:pPr>
            <a:r>
              <a:rPr lang="en-US" dirty="0"/>
              <a:t>Fellow/Principal Investigator of a Lab at the Whitehead Institute for Biomedical Research of MIT studying viral diseases that primarily affect Central and West Africa and conducted research in the Democratic Republic of Congo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Selected to the Astronaut Corps in 2009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Expeditions 48 and 49 participating in more than 275 different scientific experiments </a:t>
            </a:r>
          </a:p>
          <a:p>
            <a:pPr marL="285750" indent="-285750">
              <a:buFontTx/>
              <a:buChar char="-"/>
            </a:pPr>
            <a:r>
              <a:rPr lang="en-US" dirty="0"/>
              <a:t>First person to sequence DNA in space, sequencing over 2 billion base pairs of DNA</a:t>
            </a:r>
          </a:p>
          <a:p>
            <a:pPr marL="285750" indent="-285750">
              <a:buFontTx/>
              <a:buChar char="-"/>
            </a:pPr>
            <a:r>
              <a:rPr lang="en-US" dirty="0"/>
              <a:t>Performed 2 space walks, including installing the new International Docking adapter, a new docking port for the US commercial crew spacecraft (i.e. the SpaceX flight that took place earlier this year)</a:t>
            </a:r>
          </a:p>
          <a:p>
            <a:pPr marL="285750" indent="-285750">
              <a:buFontTx/>
              <a:buChar char="-"/>
            </a:pPr>
            <a:r>
              <a:rPr lang="en-US" dirty="0"/>
              <a:t>Currently on board the International Space Station for Expedition 63/64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1D41FEC-DE23-4AAD-A793-F510583E749C}"/>
              </a:ext>
            </a:extLst>
          </p:cNvPr>
          <p:cNvSpPr txBox="1"/>
          <p:nvPr/>
        </p:nvSpPr>
        <p:spPr>
          <a:xfrm>
            <a:off x="-22860" y="6274554"/>
            <a:ext cx="6118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https://www.nasa.gov/astronauts/biographies/kathleen-rubins/biography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06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6ADE20E-1119-4792-9905-F0AACF1C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5116" y="151661"/>
            <a:ext cx="33369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Light Wave RADAR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17" t="3944"/>
          <a:stretch/>
        </p:blipFill>
        <p:spPr>
          <a:xfrm>
            <a:off x="0" y="783771"/>
            <a:ext cx="12134306" cy="60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7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427" y="151661"/>
            <a:ext cx="5364308" cy="3105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581" y="2472298"/>
            <a:ext cx="5557685" cy="43850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6ADE20E-1119-4792-9905-F0AACF1C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5116" y="151661"/>
            <a:ext cx="33369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Light Wave RADAR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1" y="57984"/>
            <a:ext cx="3803718" cy="45377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1" y="4959021"/>
            <a:ext cx="4275116" cy="18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" y="674881"/>
            <a:ext cx="10952534" cy="618311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6ADE20E-1119-4792-9905-F0AACF1C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8942121" y="4371483"/>
            <a:ext cx="157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Servo Motor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75116" y="151661"/>
            <a:ext cx="33369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Light Wave RADAR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59226" y="4843243"/>
            <a:ext cx="84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Pin ~3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2584" y="4950886"/>
            <a:ext cx="87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A0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2584" y="3950691"/>
            <a:ext cx="843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59226" y="3950691"/>
            <a:ext cx="93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Pin ~10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7470642" y="3476259"/>
                <a:ext cx="936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220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642" y="3476259"/>
                <a:ext cx="93631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19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7455725" y="1890904"/>
                <a:ext cx="936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25" y="1890904"/>
                <a:ext cx="93631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519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597109" y="1715103"/>
            <a:ext cx="6217981" cy="38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9" y="985655"/>
            <a:ext cx="5431719" cy="306641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6ADE20E-1119-4792-9905-F0AACF1C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5116" y="151661"/>
            <a:ext cx="33369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Light Wave RADAR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86991" y="1259832"/>
            <a:ext cx="2613174" cy="16355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42613" y="1108089"/>
            <a:ext cx="936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LED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+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Servo Motor</a:t>
            </a:r>
            <a:endParaRPr lang="en-US" dirty="0"/>
          </a:p>
        </p:txBody>
      </p:sp>
      <p:sp>
        <p:nvSpPr>
          <p:cNvPr id="2" name="Right Brace 1"/>
          <p:cNvSpPr/>
          <p:nvPr/>
        </p:nvSpPr>
        <p:spPr>
          <a:xfrm>
            <a:off x="6928681" y="985655"/>
            <a:ext cx="736270" cy="255319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916092" y="2077585"/>
            <a:ext cx="93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=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51019" y="2941504"/>
            <a:ext cx="352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92D050"/>
                </a:solidFill>
                <a:latin typeface="Chalkduster" charset="0"/>
                <a:ea typeface="Chalkduster" charset="0"/>
                <a:cs typeface="Chalkduster" charset="0"/>
              </a:rPr>
              <a:t>Light Emitting Servo Motor Diode!!?</a:t>
            </a:r>
            <a:endParaRPr lang="en-US" dirty="0">
              <a:solidFill>
                <a:srgbClr val="92D050"/>
              </a:solidFill>
              <a:latin typeface="Chalkduster" charset="0"/>
              <a:ea typeface="Chalkduster" charset="0"/>
              <a:cs typeface="Chalkdust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17" y="4717984"/>
            <a:ext cx="3504171" cy="1741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229" y="4264017"/>
            <a:ext cx="2981975" cy="26498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33" y="4271610"/>
            <a:ext cx="3577183" cy="26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Women in Tech Spotlight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150916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0FF2B4-AAFB-4C49-925A-3D8C761B4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Fall SUPER Review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27D0CE1-E600-40F6-94C7-9BB96F5B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4294689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3734"/>
            <a:ext cx="10515600" cy="768351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Review: Kit contents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9317567" y="6323010"/>
            <a:ext cx="2743200" cy="365125"/>
          </a:xfrm>
        </p:spPr>
        <p:txBody>
          <a:bodyPr/>
          <a:lstStyle/>
          <a:p>
            <a:r>
              <a:rPr lang="en-US"/>
              <a:t>Fall 2020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801284"/>
            <a:ext cx="10515600" cy="338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7343" b="58718"/>
          <a:stretch/>
        </p:blipFill>
        <p:spPr>
          <a:xfrm>
            <a:off x="4283140" y="4720166"/>
            <a:ext cx="4082894" cy="373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69972"/>
          <a:stretch/>
        </p:blipFill>
        <p:spPr>
          <a:xfrm>
            <a:off x="4283140" y="1852085"/>
            <a:ext cx="4082894" cy="28511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675" y="2104617"/>
            <a:ext cx="2440353" cy="17026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876" y="5239760"/>
            <a:ext cx="1509871" cy="1484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394" y="5111096"/>
            <a:ext cx="1220562" cy="17542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254657" y="2954557"/>
            <a:ext cx="3445657" cy="12657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589" y="4703233"/>
            <a:ext cx="1823501" cy="8750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86314" y="3148529"/>
            <a:ext cx="463204" cy="12495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65" y="2284505"/>
            <a:ext cx="1328817" cy="13968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91976" y="764983"/>
            <a:ext cx="2608527" cy="22382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26" y="3957864"/>
            <a:ext cx="1313856" cy="28293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2675" y="4720166"/>
            <a:ext cx="2475680" cy="980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6142986" y="3798223"/>
            <a:ext cx="475521" cy="7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3734"/>
            <a:ext cx="10515600" cy="768351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Review: Kit contents (cont’d)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9317567" y="6323010"/>
            <a:ext cx="2743200" cy="365125"/>
          </a:xfrm>
        </p:spPr>
        <p:txBody>
          <a:bodyPr/>
          <a:lstStyle/>
          <a:p>
            <a:r>
              <a:rPr lang="en-US"/>
              <a:t>Fall 2020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801284"/>
            <a:ext cx="10515600" cy="338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48718" b="47698"/>
          <a:stretch/>
        </p:blipFill>
        <p:spPr>
          <a:xfrm>
            <a:off x="4421586" y="3499006"/>
            <a:ext cx="3889464" cy="324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82387" b="10492"/>
          <a:stretch/>
        </p:blipFill>
        <p:spPr>
          <a:xfrm>
            <a:off x="4418912" y="5148023"/>
            <a:ext cx="3889464" cy="644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4178" t="9169" b="3678"/>
          <a:stretch/>
        </p:blipFill>
        <p:spPr>
          <a:xfrm rot="5400000">
            <a:off x="5211501" y="1580720"/>
            <a:ext cx="1556026" cy="20310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97" y="1945548"/>
            <a:ext cx="1443401" cy="2386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912" y="5867824"/>
            <a:ext cx="1109785" cy="9103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2622" y="4035597"/>
            <a:ext cx="847671" cy="18694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7884" y="1878129"/>
            <a:ext cx="1116055" cy="22750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266" y="4737554"/>
            <a:ext cx="1268403" cy="1747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6442" y="4747145"/>
            <a:ext cx="1617006" cy="13107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56829">
            <a:off x="7018811" y="5181740"/>
            <a:ext cx="1747715" cy="12208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t="55813" b="29499"/>
          <a:stretch/>
        </p:blipFill>
        <p:spPr>
          <a:xfrm>
            <a:off x="4421586" y="3773576"/>
            <a:ext cx="3889464" cy="13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8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3734"/>
            <a:ext cx="10515600" cy="768351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Review: Kit contents (resistors)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9317567" y="6323010"/>
            <a:ext cx="2743200" cy="365125"/>
          </a:xfrm>
        </p:spPr>
        <p:txBody>
          <a:bodyPr/>
          <a:lstStyle/>
          <a:p>
            <a:r>
              <a:rPr lang="en-US"/>
              <a:t>Fall 2020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801284"/>
            <a:ext cx="10515600" cy="338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2" y="2789443"/>
            <a:ext cx="2784819" cy="2494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894" t="4710" r="6178" b="3414"/>
          <a:stretch/>
        </p:blipFill>
        <p:spPr>
          <a:xfrm>
            <a:off x="2902111" y="1976362"/>
            <a:ext cx="9289889" cy="48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5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3734"/>
            <a:ext cx="10515600" cy="768351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Circuit Review: Series vs Parallel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9317567" y="6323010"/>
            <a:ext cx="2743200" cy="365125"/>
          </a:xfrm>
        </p:spPr>
        <p:txBody>
          <a:bodyPr/>
          <a:lstStyle/>
          <a:p>
            <a:r>
              <a:rPr lang="en-US"/>
              <a:t>Fall 2020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801284"/>
            <a:ext cx="10515600" cy="338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91651"/>
            <a:ext cx="4379546" cy="36316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812" y="2311582"/>
            <a:ext cx="3072911" cy="36117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76146" y="2022231"/>
            <a:ext cx="19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Parallel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258907" y="2067124"/>
            <a:ext cx="198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87345" y="5830154"/>
            <a:ext cx="1987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Electricity has </a:t>
            </a:r>
            <a:r>
              <a:rPr lang="en-US" smtClean="0"/>
              <a:t>two parallel paths!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757182" y="3302717"/>
            <a:ext cx="1987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Electricity has one path and must go through both components one after another, i.e. in series!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3734"/>
            <a:ext cx="10515600" cy="768351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Code Review: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9317567" y="6323010"/>
            <a:ext cx="2743200" cy="365125"/>
          </a:xfrm>
        </p:spPr>
        <p:txBody>
          <a:bodyPr/>
          <a:lstStyle/>
          <a:p>
            <a:r>
              <a:rPr lang="en-US"/>
              <a:t>Fall 2020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38200" y="1801284"/>
            <a:ext cx="10515600" cy="33868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26007" y="2864687"/>
            <a:ext cx="40232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COLORS[] is an </a:t>
            </a:r>
            <a:r>
              <a:rPr lang="en-US" b="1" i="1" u="sng" dirty="0" smtClean="0">
                <a:solidFill>
                  <a:schemeClr val="accent1">
                    <a:lumMod val="75000"/>
                  </a:schemeClr>
                </a:solidFill>
              </a:rPr>
              <a:t>array</a:t>
            </a:r>
          </a:p>
          <a:p>
            <a:endParaRPr lang="en-US" dirty="0" smtClean="0"/>
          </a:p>
          <a:p>
            <a:r>
              <a:rPr lang="en-US" dirty="0" smtClean="0"/>
              <a:t>GREEN is a </a:t>
            </a:r>
            <a:r>
              <a:rPr lang="en-US" b="1" i="1" u="sng" dirty="0" smtClean="0">
                <a:solidFill>
                  <a:schemeClr val="accent1">
                    <a:lumMod val="75000"/>
                  </a:schemeClr>
                </a:solidFill>
              </a:rPr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i="1" u="sng" dirty="0" smtClean="0">
                <a:solidFill>
                  <a:schemeClr val="accent1">
                    <a:lumMod val="75000"/>
                  </a:schemeClr>
                </a:solidFill>
              </a:rPr>
              <a:t>index</a:t>
            </a:r>
            <a:r>
              <a:rPr lang="en-US" dirty="0" smtClean="0"/>
              <a:t> of YELLOW in COLORS[] is two</a:t>
            </a:r>
          </a:p>
          <a:p>
            <a:endParaRPr lang="en-US" dirty="0"/>
          </a:p>
          <a:p>
            <a:r>
              <a:rPr lang="en-US" dirty="0" err="1" smtClean="0"/>
              <a:t>green_light</a:t>
            </a:r>
            <a:r>
              <a:rPr lang="en-US" dirty="0" smtClean="0"/>
              <a:t>() is a </a:t>
            </a:r>
            <a:r>
              <a:rPr lang="en-US" b="1" i="1" u="sng" dirty="0" smtClean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endParaRPr lang="en-US" b="1" i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83" y="2119047"/>
            <a:ext cx="46101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96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1637B5F9-F7CE-4ABA-91D3-4849D81931FE}" vid="{23ADF963-851A-4E31-84B6-C4A20BAEB8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29749</TotalTime>
  <Words>926</Words>
  <Application>Microsoft Macintosh PowerPoint</Application>
  <PresentationFormat>Widescreen</PresentationFormat>
  <Paragraphs>154</Paragraphs>
  <Slides>29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Calibri Light</vt:lpstr>
      <vt:lpstr>Cambria Math</vt:lpstr>
      <vt:lpstr>Chalkduster</vt:lpstr>
      <vt:lpstr>Gabriola</vt:lpstr>
      <vt:lpstr>Open Sans</vt:lpstr>
      <vt:lpstr>Arial</vt:lpstr>
      <vt:lpstr>Office Theme</vt:lpstr>
      <vt:lpstr>Final Session (#11)!!!</vt:lpstr>
      <vt:lpstr>Today’s Agenda</vt:lpstr>
      <vt:lpstr>Women in Tech Spotlight </vt:lpstr>
      <vt:lpstr>Fall SUPER Review</vt:lpstr>
      <vt:lpstr>Review: Kit contents</vt:lpstr>
      <vt:lpstr>Review: Kit contents (cont’d)</vt:lpstr>
      <vt:lpstr>Review: Kit contents (resistors)</vt:lpstr>
      <vt:lpstr>Circuit Review: Series vs Parallel</vt:lpstr>
      <vt:lpstr>Code Review:</vt:lpstr>
      <vt:lpstr>Resources Review:</vt:lpstr>
      <vt:lpstr>Kahoot!</vt:lpstr>
      <vt:lpstr>Lesson &amp; Activity </vt:lpstr>
      <vt:lpstr>PowerPoint Presentation</vt:lpstr>
      <vt:lpstr>PowerPoint Presentation</vt:lpstr>
      <vt:lpstr>PowerPoint Presentation</vt:lpstr>
      <vt:lpstr>PowerPoint Presentation</vt:lpstr>
      <vt:lpstr>List of Accomplishments</vt:lpstr>
      <vt:lpstr>List of Accomplishments</vt:lpstr>
      <vt:lpstr>Next Semester’s Club</vt:lpstr>
      <vt:lpstr>Superlatives</vt:lpstr>
      <vt:lpstr>Stand Ups</vt:lpstr>
      <vt:lpstr>Backup Material</vt:lpstr>
      <vt:lpstr>Women in Tech Spotlight: Tan Le</vt:lpstr>
      <vt:lpstr>Women in Tech Spotlight: Fei Fei Li</vt:lpstr>
      <vt:lpstr>Women in Tech Spotlight: Kate Rubins</vt:lpstr>
      <vt:lpstr>PowerPoint Presentation</vt:lpstr>
      <vt:lpstr>PowerPoint Presentation</vt:lpstr>
      <vt:lpstr>PowerPoint Presentation</vt:lpstr>
      <vt:lpstr>PowerPoint Presentation</vt:lpstr>
    </vt:vector>
  </TitlesOfParts>
  <Company>U.S. Department of Defense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Session 0!!!!</dc:title>
  <dc:creator>Holm, Raven LT</dc:creator>
  <cp:lastModifiedBy>Microsoft Office User</cp:lastModifiedBy>
  <cp:revision>199</cp:revision>
  <dcterms:created xsi:type="dcterms:W3CDTF">2018-02-15T15:12:21Z</dcterms:created>
  <dcterms:modified xsi:type="dcterms:W3CDTF">2020-12-12T03:07:03Z</dcterms:modified>
</cp:coreProperties>
</file>